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6" r:id="rId5"/>
    <p:sldId id="264" r:id="rId6"/>
    <p:sldId id="265" r:id="rId7"/>
    <p:sldId id="267" r:id="rId8"/>
    <p:sldId id="288" r:id="rId9"/>
    <p:sldId id="287" r:id="rId10"/>
    <p:sldId id="289" r:id="rId11"/>
    <p:sldId id="290" r:id="rId12"/>
    <p:sldId id="301" r:id="rId13"/>
    <p:sldId id="302" r:id="rId14"/>
    <p:sldId id="303" r:id="rId15"/>
    <p:sldId id="304" r:id="rId16"/>
    <p:sldId id="316" r:id="rId17"/>
    <p:sldId id="306" r:id="rId18"/>
    <p:sldId id="305" r:id="rId19"/>
    <p:sldId id="310" r:id="rId20"/>
    <p:sldId id="311" r:id="rId21"/>
    <p:sldId id="312" r:id="rId22"/>
    <p:sldId id="313" r:id="rId23"/>
    <p:sldId id="314" r:id="rId24"/>
    <p:sldId id="315" r:id="rId25"/>
    <p:sldId id="307" r:id="rId26"/>
    <p:sldId id="308" r:id="rId27"/>
    <p:sldId id="309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67C6-191B-2C49-BBB5-FFFBB1A9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8DFF1-8721-7543-B4A0-79062829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A1408-5C39-024E-9487-F760AEA8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59E1-81B4-104F-BB19-32CCB0B9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02E11-2298-8142-864B-05C8E2AE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070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30B1-ED5D-9F49-85C2-21B31947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59ABD-D652-5A4E-8998-4A12347DE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591C-6A37-754F-891F-5ED268DC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F1E8-F3A5-CB4E-B89C-4D804AB3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AB1BE-6F6C-D342-A2C1-2B998938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44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E2E20-2DD4-BF41-9D5B-5A2D8FB1C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D4A4-EF4E-A24A-84D1-568185EFF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6E23-E768-1C45-9E58-7609C635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3334-4C28-B54A-8BD3-FDA81AF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47EF-854F-B34F-990D-41B15E4C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282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CDB5-2BFA-104C-B0E3-C09CFB43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A5D2-51E2-3149-B2EA-B1A77590D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03B1E-5F06-554D-8CB2-9B822D17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C0527-355C-A044-89D2-8527379D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4A623-D35F-084D-9C44-042559ED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50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609E-9CE5-CE49-A697-5C42DDE4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BD7DB-D840-6340-8F05-6FE3C3192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A438-016C-ED41-A744-7193614A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38A0D-F5B9-F849-A97D-BC4CA1D1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2010-B10D-1144-8D66-81A3364E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607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F3EE-3B9A-7742-8BF8-62D3A495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715-2847-EF4F-9A9F-737E836A2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F6F69-597F-E147-BEE6-E7860DABB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B2103-8656-0647-B100-EE551E83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0712-7CF0-F54D-B7F7-13DA9D28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E3F6D-19C7-2A41-9979-61AFF720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470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1591-150E-E34D-8FF7-9575F4A5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B1248-ACA3-5E4D-9D40-D5CFAA507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96ABF-5506-7740-A5D7-8217469E2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B6A23-0112-4A48-9898-757A12EF3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B1017-B083-AB43-B189-099047526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489FA-60F3-D24A-88D8-DB9B9879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557BF-3542-EA4B-A9B0-9262F7E1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A3BB1-0B60-094F-AF35-B474F74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4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CD6F-5EA9-DD4E-A453-6F5696826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39EAF-315B-2543-BF31-EC3D1807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DD4F7-699D-2C40-8BEA-A579FB95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5133-E79D-B947-9346-7550AF0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59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3E679-B3B9-744D-ABF1-4FF5A963D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2C5A5-6F05-9B4F-9AC6-30729BBB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5AB9-009B-EE40-A695-C0065960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427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E6E4-0836-BE43-A169-C6A9EBF1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D54B-76EB-A442-8892-AEBB022D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9A719-4225-6349-96E0-CEBB4D37D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55E82-4E23-F448-89DD-FAD7481F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23CC2-A856-DC43-B023-51AC76A5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BCAA-BF3F-8B42-8F29-35EE94A6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7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2E17-BAE3-DF42-9C23-0A13D263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D11E1-FF47-7044-8987-126153F5B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9EA39-2191-CA44-B4BB-4F24FD9F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D0EE8-40FB-994F-9CBF-018B92F1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75F2A-30B6-BA45-A175-758BD2A8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45C90-9C21-064B-9C23-756C90C0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225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043A9-11A9-B042-8F47-F6D06382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5CF8-7DB8-4B42-9820-4A90462C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ED95-2020-7341-83A9-2A6786CA1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4098-93EB-F348-A241-23860E5A9212}" type="datetimeFigureOut">
              <a:rPr lang="en-DE" smtClean="0"/>
              <a:t>08.09.23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7723-021E-314B-9C10-4E82F16D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5DEE-8FDC-F243-9AF2-CEF2A313A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E28A-6159-D245-A424-3C88C92EB0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835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EB9B7A-81A9-B457-99ED-C2A4000F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</p:spPr>
        <p:txBody>
          <a:bodyPr>
            <a:normAutofit/>
          </a:bodyPr>
          <a:lstStyle/>
          <a:p>
            <a:r>
              <a:rPr lang="en-US" b="1" dirty="0"/>
              <a:t>RSA: Whole-brain searchlight</a:t>
            </a:r>
            <a:br>
              <a:rPr lang="en-US" b="1" dirty="0"/>
            </a:br>
            <a:br>
              <a:rPr lang="en-US" b="1" dirty="0"/>
            </a:br>
            <a:r>
              <a:rPr lang="en-US" sz="4000" b="1" dirty="0"/>
              <a:t>Day 3</a:t>
            </a:r>
            <a:r>
              <a:rPr lang="en-US" sz="4000" b="1" baseline="30000" dirty="0"/>
              <a:t>rd</a:t>
            </a:r>
            <a:endParaRPr lang="en-US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4F9C9-F2EC-649B-42F8-4CAF7E384214}"/>
              </a:ext>
            </a:extLst>
          </p:cNvPr>
          <p:cNvCxnSpPr>
            <a:cxnSpLocks/>
          </p:cNvCxnSpPr>
          <p:nvPr/>
        </p:nvCxnSpPr>
        <p:spPr>
          <a:xfrm>
            <a:off x="1895475" y="3961984"/>
            <a:ext cx="8401050" cy="0"/>
          </a:xfrm>
          <a:prstGeom prst="line">
            <a:avLst/>
          </a:prstGeom>
          <a:ln w="28575">
            <a:solidFill>
              <a:srgbClr val="BF0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BABB76-C018-17F2-5DB7-74112AF4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3" y="243003"/>
            <a:ext cx="1514475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2B463-74CE-3CD4-8BAD-10B431F1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9301" l="0" r="99752">
                        <a14:foregroundMark x1="43424" y1="6294" x2="18859" y2="34965"/>
                        <a14:foregroundMark x1="18859" y1="34965" x2="11414" y2="80769"/>
                        <a14:foregroundMark x1="11414" y1="80769" x2="43176" y2="97552"/>
                        <a14:foregroundMark x1="43176" y1="97552" x2="78412" y2="97552"/>
                        <a14:foregroundMark x1="78412" y1="97552" x2="96774" y2="56993"/>
                        <a14:foregroundMark x1="96774" y1="56993" x2="72705" y2="22028"/>
                        <a14:foregroundMark x1="72705" y1="22028" x2="39702" y2="9091"/>
                        <a14:foregroundMark x1="39702" y1="9091" x2="39702" y2="9091"/>
                        <a14:foregroundMark x1="35484" y1="19231" x2="12407" y2="51049"/>
                        <a14:foregroundMark x1="12407" y1="51049" x2="22581" y2="93357"/>
                        <a14:foregroundMark x1="22581" y1="93357" x2="58065" y2="98252"/>
                        <a14:foregroundMark x1="58065" y1="98252" x2="90571" y2="82517"/>
                        <a14:foregroundMark x1="90571" y1="82517" x2="91315" y2="61888"/>
                        <a14:foregroundMark x1="36228" y1="41958" x2="6203" y2="69231"/>
                        <a14:foregroundMark x1="6203" y1="69231" x2="7444" y2="60839"/>
                        <a14:foregroundMark x1="5955" y1="66783" x2="10918" y2="88462"/>
                        <a14:foregroundMark x1="13648" y1="88462" x2="49132" y2="96503"/>
                        <a14:foregroundMark x1="49132" y1="96503" x2="52605" y2="99650"/>
                        <a14:foregroundMark x1="40447" y1="96503" x2="72457" y2="89860"/>
                        <a14:foregroundMark x1="72457" y1="89860" x2="96278" y2="70629"/>
                        <a14:foregroundMark x1="84864" y1="94406" x2="87841" y2="90559"/>
                        <a14:foregroundMark x1="92060" y1="70629" x2="74938" y2="31119"/>
                        <a14:foregroundMark x1="74938" y1="31119" x2="44665" y2="10140"/>
                        <a14:foregroundMark x1="36973" y1="15035" x2="7444" y2="43706"/>
                        <a14:foregroundMark x1="7444" y1="43706" x2="248" y2="69580"/>
                        <a14:foregroundMark x1="4467" y1="68881" x2="26551" y2="96503"/>
                        <a14:foregroundMark x1="74442" y1="96503" x2="99752" y2="62937"/>
                        <a14:foregroundMark x1="99752" y1="62937" x2="99752" y2="62937"/>
                        <a14:foregroundMark x1="92060" y1="48951" x2="66253" y2="20979"/>
                        <a14:foregroundMark x1="66253" y1="20979" x2="34491" y2="8042"/>
                        <a14:foregroundMark x1="34491" y1="8042" x2="20099" y2="27972"/>
                        <a14:foregroundMark x1="43921" y1="10140" x2="51117" y2="9091"/>
                        <a14:foregroundMark x1="48387" y1="10140" x2="19355" y2="26224"/>
                        <a14:foregroundMark x1="26551" y1="18182" x2="55335" y2="15035"/>
                        <a14:foregroundMark x1="51861" y1="8741" x2="27295" y2="4895"/>
                        <a14:foregroundMark x1="32258" y1="5944" x2="50868" y2="5944"/>
                        <a14:foregroundMark x1="2978" y1="71678" x2="17866" y2="99650"/>
                        <a14:foregroundMark x1="27792" y1="13636" x2="53598" y2="11189"/>
                        <a14:foregroundMark x1="62531" y1="18182" x2="40943" y2="3497"/>
                        <a14:foregroundMark x1="86104" y1="45455" x2="68983" y2="22028"/>
                        <a14:foregroundMark x1="49628" y1="18182" x2="32258" y2="9790"/>
                        <a14:foregroundMark x1="31017" y1="9790" x2="49876" y2="3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612" y="167360"/>
            <a:ext cx="1509065" cy="10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3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225F-5E87-F349-8214-1C836B61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</a:rPr>
              <a:t>Step 2: Have a look at the format of the </a:t>
            </a:r>
            <a:r>
              <a:rPr lang="en-GB" sz="1800" b="1" dirty="0" err="1">
                <a:effectLst/>
                <a:latin typeface="Calibri" panose="020F0502020204030204" pitchFamily="34" charset="0"/>
              </a:rPr>
              <a:t>CoSMoMVPA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dataset: 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C7B20-C116-5141-9E57-F269AA71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384" y="1288047"/>
            <a:ext cx="6095032" cy="48889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6ED378-D61B-3D4E-A5BA-61EF58F19C85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04758-6459-8242-8E9D-F39C787B00B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5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E98E-5C37-0242-9A35-CDDC3F6B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</a:rPr>
              <a:t>Step </a:t>
            </a:r>
            <a:r>
              <a:rPr lang="en-US" altLang="zh-CN" sz="1800" b="1" dirty="0">
                <a:effectLst/>
                <a:latin typeface="Calibri" panose="020F0502020204030204" pitchFamily="34" charset="0"/>
              </a:rPr>
              <a:t>3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: Starting the exercises 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3F837-2511-EF4D-A846-51453D15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7422"/>
            <a:ext cx="10515600" cy="238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6B1F96-4391-7445-B969-42352106B91F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2EFBD-23A1-9A4A-9CDD-E53914600D45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8B1860-8B35-0A44-8B63-B55F09710A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44595" y="577592"/>
            <a:ext cx="8983362" cy="5673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6FC1E-0488-0F41-AA85-1CAD26D28AB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57DDD-008A-FD43-86BC-0981E706283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0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C93DA-BA68-9F4C-892C-AEF6101A9B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3200" y="801645"/>
            <a:ext cx="11835686" cy="37827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B5A8BD-7170-C942-8137-0E3B1ED4174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A52B0-3E15-1E41-A29A-A59C3E565F81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6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E9861-5FC2-1441-9FED-61517F0F38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097" y="502682"/>
            <a:ext cx="8822724" cy="5852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F9278E-DA29-6B40-9534-6C02DAE3E561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56D99-F507-CF43-9307-D2939D76C6D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F61B7A-59FF-EF42-9425-1F542FEAF4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8918" y="404598"/>
            <a:ext cx="10367319" cy="5697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2513F9-BD1E-C741-AEFB-FCA36D9E53A7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F5BFA-CD21-954B-B516-2D4A7854465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EB9B7A-81A9-B457-99ED-C2A4000F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312" y="2534600"/>
            <a:ext cx="10367677" cy="2387600"/>
          </a:xfrm>
        </p:spPr>
        <p:txBody>
          <a:bodyPr>
            <a:normAutofit/>
          </a:bodyPr>
          <a:lstStyle/>
          <a:p>
            <a:r>
              <a:rPr lang="en-US" b="1" dirty="0"/>
              <a:t>RSA: statistics for searchlight RSA</a:t>
            </a:r>
            <a:br>
              <a:rPr lang="en-US" b="1" dirty="0"/>
            </a:br>
            <a:br>
              <a:rPr lang="en-US" b="1" dirty="0"/>
            </a:br>
            <a:r>
              <a:rPr lang="en-US" sz="4000" b="1" dirty="0"/>
              <a:t>Day 3</a:t>
            </a:r>
            <a:r>
              <a:rPr lang="en-US" sz="4000" b="1" baseline="30000" dirty="0"/>
              <a:t>rd</a:t>
            </a:r>
            <a:endParaRPr lang="en-US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4F9C9-F2EC-649B-42F8-4CAF7E384214}"/>
              </a:ext>
            </a:extLst>
          </p:cNvPr>
          <p:cNvCxnSpPr>
            <a:cxnSpLocks/>
          </p:cNvCxnSpPr>
          <p:nvPr/>
        </p:nvCxnSpPr>
        <p:spPr>
          <a:xfrm>
            <a:off x="1895475" y="3961984"/>
            <a:ext cx="8401050" cy="0"/>
          </a:xfrm>
          <a:prstGeom prst="line">
            <a:avLst/>
          </a:prstGeom>
          <a:ln w="28575">
            <a:solidFill>
              <a:srgbClr val="BF0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BABB76-C018-17F2-5DB7-74112AF4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3" y="243003"/>
            <a:ext cx="1514475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2B463-74CE-3CD4-8BAD-10B431F1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9301" l="0" r="99752">
                        <a14:foregroundMark x1="43424" y1="6294" x2="18859" y2="34965"/>
                        <a14:foregroundMark x1="18859" y1="34965" x2="11414" y2="80769"/>
                        <a14:foregroundMark x1="11414" y1="80769" x2="43176" y2="97552"/>
                        <a14:foregroundMark x1="43176" y1="97552" x2="78412" y2="97552"/>
                        <a14:foregroundMark x1="78412" y1="97552" x2="96774" y2="56993"/>
                        <a14:foregroundMark x1="96774" y1="56993" x2="72705" y2="22028"/>
                        <a14:foregroundMark x1="72705" y1="22028" x2="39702" y2="9091"/>
                        <a14:foregroundMark x1="39702" y1="9091" x2="39702" y2="9091"/>
                        <a14:foregroundMark x1="35484" y1="19231" x2="12407" y2="51049"/>
                        <a14:foregroundMark x1="12407" y1="51049" x2="22581" y2="93357"/>
                        <a14:foregroundMark x1="22581" y1="93357" x2="58065" y2="98252"/>
                        <a14:foregroundMark x1="58065" y1="98252" x2="90571" y2="82517"/>
                        <a14:foregroundMark x1="90571" y1="82517" x2="91315" y2="61888"/>
                        <a14:foregroundMark x1="36228" y1="41958" x2="6203" y2="69231"/>
                        <a14:foregroundMark x1="6203" y1="69231" x2="7444" y2="60839"/>
                        <a14:foregroundMark x1="5955" y1="66783" x2="10918" y2="88462"/>
                        <a14:foregroundMark x1="13648" y1="88462" x2="49132" y2="96503"/>
                        <a14:foregroundMark x1="49132" y1="96503" x2="52605" y2="99650"/>
                        <a14:foregroundMark x1="40447" y1="96503" x2="72457" y2="89860"/>
                        <a14:foregroundMark x1="72457" y1="89860" x2="96278" y2="70629"/>
                        <a14:foregroundMark x1="84864" y1="94406" x2="87841" y2="90559"/>
                        <a14:foregroundMark x1="92060" y1="70629" x2="74938" y2="31119"/>
                        <a14:foregroundMark x1="74938" y1="31119" x2="44665" y2="10140"/>
                        <a14:foregroundMark x1="36973" y1="15035" x2="7444" y2="43706"/>
                        <a14:foregroundMark x1="7444" y1="43706" x2="248" y2="69580"/>
                        <a14:foregroundMark x1="4467" y1="68881" x2="26551" y2="96503"/>
                        <a14:foregroundMark x1="74442" y1="96503" x2="99752" y2="62937"/>
                        <a14:foregroundMark x1="99752" y1="62937" x2="99752" y2="62937"/>
                        <a14:foregroundMark x1="92060" y1="48951" x2="66253" y2="20979"/>
                        <a14:foregroundMark x1="66253" y1="20979" x2="34491" y2="8042"/>
                        <a14:foregroundMark x1="34491" y1="8042" x2="20099" y2="27972"/>
                        <a14:foregroundMark x1="43921" y1="10140" x2="51117" y2="9091"/>
                        <a14:foregroundMark x1="48387" y1="10140" x2="19355" y2="26224"/>
                        <a14:foregroundMark x1="26551" y1="18182" x2="55335" y2="15035"/>
                        <a14:foregroundMark x1="51861" y1="8741" x2="27295" y2="4895"/>
                        <a14:foregroundMark x1="32258" y1="5944" x2="50868" y2="5944"/>
                        <a14:foregroundMark x1="2978" y1="71678" x2="17866" y2="99650"/>
                        <a14:foregroundMark x1="27792" y1="13636" x2="53598" y2="11189"/>
                        <a14:foregroundMark x1="62531" y1="18182" x2="40943" y2="3497"/>
                        <a14:foregroundMark x1="86104" y1="45455" x2="68983" y2="22028"/>
                        <a14:foregroundMark x1="49628" y1="18182" x2="32258" y2="9790"/>
                        <a14:foregroundMark x1="31017" y1="9790" x2="49876" y2="3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612" y="167360"/>
            <a:ext cx="1509065" cy="10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27A3E-84A3-4C44-A247-40A2BF0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C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onvert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+mn-lt"/>
              </a:rPr>
              <a:t> individual data into standard MNI space</a:t>
            </a:r>
            <a:endParaRPr lang="en-DE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FE10C-2710-0249-B0A0-C44BD8D6087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032A1-19DB-0642-A8BD-DF9FBBF8AC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400C9-2439-BB4B-A9A1-C4B6E07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Registration</a:t>
            </a:r>
          </a:p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9D92B-4C32-F94E-ACB3-F6E1A51D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88494"/>
            <a:ext cx="7455243" cy="42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3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27A3E-84A3-4C44-A247-40A2BF0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C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onvert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+mn-lt"/>
              </a:rPr>
              <a:t> individual data into standard MNI space</a:t>
            </a:r>
            <a:endParaRPr lang="en-DE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39370-DCB9-924B-9F36-B7088C6F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51" y="1825625"/>
            <a:ext cx="10043297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DFE10C-2710-0249-B0A0-C44BD8D6087E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032A1-19DB-0642-A8BD-DF9FBBF8AC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8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F18320-D31D-8CB2-A4DA-CEABF7669A6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F3237-AA2B-0D11-A847-041319617E25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233CF1-68BC-0692-3075-CDE25808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6A312B-A9B7-48AC-2321-9B77711E7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782" y="1825625"/>
            <a:ext cx="8530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6EDC-60C0-8D4B-AC13-DF63B120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268B-CC99-FB47-835D-79554909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asics of whole-brain searchlight based RSA</a:t>
            </a:r>
          </a:p>
          <a:p>
            <a:r>
              <a:rPr lang="en-GB" dirty="0"/>
              <a:t>E</a:t>
            </a:r>
            <a:r>
              <a:rPr lang="en-DE" dirty="0"/>
              <a:t>xample applications</a:t>
            </a:r>
          </a:p>
          <a:p>
            <a:r>
              <a:rPr lang="en-GB" dirty="0"/>
              <a:t>H</a:t>
            </a:r>
            <a:r>
              <a:rPr lang="en-DE" dirty="0"/>
              <a:t>ands-on: RSA step by step with codes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2C692-5223-1C49-855A-B90362EA30BB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AD5C8-E320-4742-9129-980F94EB7EA8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2591-F833-7663-5FE2-E1A3BF18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  <p:pic>
        <p:nvPicPr>
          <p:cNvPr id="7" name="Content Placeholder 6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28643A60-5DA6-C123-57DC-E7A276597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784" y="1825625"/>
            <a:ext cx="749243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D2071B-160F-FED5-0F97-01E5748C6AC0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61EBF-F4A0-D0B2-F566-90F3F97E2177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4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CD0DC-8376-ED6C-2DDA-B92B67BE2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702" y="1825625"/>
            <a:ext cx="6846596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048F08-45CC-113A-8138-481F6F8EFA0F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CDD1B-04ED-81B2-E87D-480EFD559BAA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FCD55B-C23A-1311-72EF-53B2712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DE" dirty="0"/>
              <a:t>luster correction</a:t>
            </a:r>
          </a:p>
        </p:txBody>
      </p:sp>
    </p:spTree>
    <p:extLst>
      <p:ext uri="{BB962C8B-B14F-4D97-AF65-F5344CB8AC3E}">
        <p14:creationId xmlns:p14="http://schemas.microsoft.com/office/powerpoint/2010/main" val="308483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069488-61B2-2E33-7C8A-A2893ACF7CDA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CBA0C-0B9C-32EA-3C9A-46011F701AA7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46DE4-3774-A53F-EBD2-1C15141846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</a:t>
            </a:r>
            <a:r>
              <a:rPr lang="en-DE"/>
              <a:t>luster correction</a:t>
            </a:r>
            <a:endParaRPr lang="en-DE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F962F4-736D-0B4F-1CD3-8078D57F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70453"/>
            <a:ext cx="9168714" cy="4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5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DFA0D2-03FA-0F81-9C19-C41D1C3D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2" y="920922"/>
            <a:ext cx="11359016" cy="433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48F8B1-535F-3F5B-B9EA-3DEB993FEDE6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7C51AC-65D8-E5C0-2994-95216FACA05D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6BB111-D857-56C6-5B46-B7B4ED4228A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73184B-DAC7-1710-FC84-D8D33E5D6C25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413CB-6FB0-6420-9400-98B6952615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hreshold free cluster enhancement (TFCE)</a:t>
            </a:r>
            <a:endParaRPr lang="en-DE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1218F15-385A-8C6D-A9A8-2E18DEB9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93" y="5467350"/>
            <a:ext cx="7772400" cy="1350894"/>
          </a:xfrm>
          <a:prstGeom prst="rect">
            <a:avLst/>
          </a:prstGeom>
        </p:spPr>
      </p:pic>
      <p:pic>
        <p:nvPicPr>
          <p:cNvPr id="19" name="Content Placeholder 18" descr="Diagram&#10;&#10;Description automatically generated with low confidence">
            <a:extLst>
              <a:ext uri="{FF2B5EF4-FFF2-40B4-BE49-F238E27FC236}">
                <a16:creationId xmlns:a16="http://schemas.microsoft.com/office/drawing/2014/main" id="{D3B7F9F0-03D9-2AB0-DF92-5B55BA326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400" y="1969294"/>
            <a:ext cx="5029200" cy="4064000"/>
          </a:xfrm>
        </p:spPr>
      </p:pic>
      <p:pic>
        <p:nvPicPr>
          <p:cNvPr id="17" name="Content Placeholder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6299ED5-93E6-75A7-36ED-CB09F1B18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049071"/>
            <a:ext cx="5181600" cy="39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94D1-3209-4E44-ACEA-5BF11441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827-1495-464D-BBD9-A1DFE1E2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tep 1: create statistical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69E2-D06B-E748-AAE2-3D9CA1A0DA09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08DBD-EF60-4C44-BE7D-6A6949F6F989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982FE-08BC-DA43-AE47-5FE90E75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6" y="2409980"/>
            <a:ext cx="8227884" cy="37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6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4F8C13-80C4-2F46-A853-EB18B47FF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</a:t>
            </a:r>
            <a:r>
              <a:rPr lang="en-DE"/>
              <a:t>tatistics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B457-9EEA-B241-94AD-91484841B48D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B55712-6A93-E54E-9BF9-6D44FCC926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</a:t>
            </a:r>
            <a:r>
              <a:rPr lang="en-DE" dirty="0"/>
              <a:t>tep 2: run statistics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3AE80A-0771-5F47-9500-E17B0F2F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824" y="2381679"/>
            <a:ext cx="6872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4F8C13-80C4-2F46-A853-EB18B47FF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</a:t>
            </a:r>
            <a:r>
              <a:rPr lang="en-DE"/>
              <a:t>tatistics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8B457-9EEA-B241-94AD-91484841B48D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B55712-6A93-E54E-9BF9-6D44FCC926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</a:t>
            </a:r>
            <a:r>
              <a:rPr lang="en-DE" dirty="0"/>
              <a:t>tep 3: </a:t>
            </a:r>
            <a:r>
              <a:rPr lang="en-GB" dirty="0"/>
              <a:t>statistical map</a:t>
            </a:r>
          </a:p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DE433-E043-7A47-8A31-4E12A5FE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88" y="2482850"/>
            <a:ext cx="10994649" cy="27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E82D-6D41-D84E-BBA2-E5954676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asics of whole-brain searchlight based RSA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D3204-D411-A04F-9813-65DD4A40ED5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F72BB-ED45-FD4A-ABC9-2D3682E95088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94493-238D-1949-BF60-08F096799B78}"/>
              </a:ext>
            </a:extLst>
          </p:cNvPr>
          <p:cNvSpPr txBox="1"/>
          <p:nvPr/>
        </p:nvSpPr>
        <p:spPr>
          <a:xfrm>
            <a:off x="2594919" y="6492875"/>
            <a:ext cx="730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</a:rPr>
              <a:t>Bayer et al., 2021 </a:t>
            </a:r>
            <a:r>
              <a:rPr lang="en-GB" dirty="0">
                <a:solidFill>
                  <a:srgbClr val="131313"/>
                </a:solidFill>
                <a:effectLst/>
              </a:rPr>
              <a:t>Rapid neural representations of personally relevant faces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B560A1C-0FE1-F948-8A19-0C9563489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232" y="1604191"/>
            <a:ext cx="8536970" cy="427754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79CFBE5-A7F3-C044-987E-96ADB37D9EE4}"/>
              </a:ext>
            </a:extLst>
          </p:cNvPr>
          <p:cNvSpPr/>
          <p:nvPr/>
        </p:nvSpPr>
        <p:spPr>
          <a:xfrm>
            <a:off x="3262184" y="3175687"/>
            <a:ext cx="111210" cy="154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16BF5B-6C82-214D-A7E9-1C50AA03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89" y="1240654"/>
            <a:ext cx="2336800" cy="16891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0E309-4F23-984E-8360-0C37713A4FD7}"/>
              </a:ext>
            </a:extLst>
          </p:cNvPr>
          <p:cNvCxnSpPr>
            <a:cxnSpLocks/>
          </p:cNvCxnSpPr>
          <p:nvPr/>
        </p:nvCxnSpPr>
        <p:spPr>
          <a:xfrm>
            <a:off x="3141704" y="2850798"/>
            <a:ext cx="142103" cy="38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6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40F-8596-414F-BF2F-FE6AFF3C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7F4A3-8DEA-1043-86DB-2EA8149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Radius: xx mm.</a:t>
            </a:r>
          </a:p>
          <a:p>
            <a:r>
              <a:rPr lang="en-GB" dirty="0"/>
              <a:t>X</a:t>
            </a:r>
            <a:r>
              <a:rPr lang="en-DE" dirty="0"/>
              <a:t>x voxels nearest to the center voxel.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787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45A9-DC53-314E-B5D7-3711A3CD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Neighborhood-radius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B3071-D6B7-2C4F-AF8A-C82A2AEFF71B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D4A9D-DA0E-484B-B145-EBDBB05CB66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20512A-9B66-8349-8291-9E5FC2DED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04" y="2141537"/>
            <a:ext cx="5054392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640942-412A-1D4E-9388-965B81185450}"/>
              </a:ext>
            </a:extLst>
          </p:cNvPr>
          <p:cNvSpPr txBox="1"/>
          <p:nvPr/>
        </p:nvSpPr>
        <p:spPr>
          <a:xfrm>
            <a:off x="1977001" y="6492875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urm et al., 2017 JN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E73A26-DAF3-C241-978E-241EB5DB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96" y="2191608"/>
            <a:ext cx="6355942" cy="3633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2C6268-A233-4045-B4F1-52687C021DD2}"/>
              </a:ext>
            </a:extLst>
          </p:cNvPr>
          <p:cNvSpPr txBox="1"/>
          <p:nvPr/>
        </p:nvSpPr>
        <p:spPr>
          <a:xfrm>
            <a:off x="6518217" y="6326143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Wang, Zhuang, Shen, Bi, 2018 Neuropsychologia</a:t>
            </a:r>
          </a:p>
        </p:txBody>
      </p:sp>
    </p:spTree>
    <p:extLst>
      <p:ext uri="{BB962C8B-B14F-4D97-AF65-F5344CB8AC3E}">
        <p14:creationId xmlns:p14="http://schemas.microsoft.com/office/powerpoint/2010/main" val="113572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B23-BC5E-3940-894C-883FADC5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Neighborhood-</a:t>
            </a:r>
            <a:r>
              <a:rPr lang="en-GB" dirty="0"/>
              <a:t>X</a:t>
            </a:r>
            <a:r>
              <a:rPr lang="en-DE" dirty="0"/>
              <a:t>x voxels nearest to the center voxel.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1A2255-F1F1-7D4F-9765-78B04F68E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87" y="1825625"/>
            <a:ext cx="6407025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2CE33-4527-964D-8A5D-917B27F355F1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4F82E-F050-AB48-B725-D65026613029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BCDE7-F8C5-A545-B5E1-812E67032D28}"/>
              </a:ext>
            </a:extLst>
          </p:cNvPr>
          <p:cNvSpPr txBox="1"/>
          <p:nvPr/>
        </p:nvSpPr>
        <p:spPr>
          <a:xfrm>
            <a:off x="4905633" y="6481889"/>
            <a:ext cx="211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Bracci et al., 2019 JN</a:t>
            </a:r>
          </a:p>
        </p:txBody>
      </p:sp>
    </p:spTree>
    <p:extLst>
      <p:ext uri="{BB962C8B-B14F-4D97-AF65-F5344CB8AC3E}">
        <p14:creationId xmlns:p14="http://schemas.microsoft.com/office/powerpoint/2010/main" val="287419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305E-1110-AF40-82AA-0773F4C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Hands-on matlab</a:t>
            </a:r>
            <a:br>
              <a:rPr lang="en-DE" dirty="0"/>
            </a:br>
            <a:r>
              <a:rPr lang="en-DE" sz="1800" b="1" dirty="0">
                <a:latin typeface="Calibri" panose="020F0502020204030204" pitchFamily="34" charset="0"/>
              </a:rPr>
              <a:t>step 1: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Getting ready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28513-05C4-724E-89FE-024947EC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The data used here is available from https://</a:t>
            </a:r>
            <a:r>
              <a:rPr lang="en-GB" dirty="0" err="1">
                <a:solidFill>
                  <a:srgbClr val="25992D"/>
                </a:solidFill>
                <a:effectLst/>
                <a:latin typeface="Courier" pitchFamily="2" charset="0"/>
              </a:rPr>
              <a:t>cosmomvpa.org</a:t>
            </a:r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/datadb-ak6-v0.3.zip</a:t>
            </a:r>
          </a:p>
          <a:p>
            <a:pPr marL="0" indent="0">
              <a:buNone/>
            </a:pPr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 (This example uses the dataset from Connolly et al (2012)).</a:t>
            </a:r>
          </a:p>
          <a:p>
            <a:pPr marL="0" indent="0">
              <a:buNone/>
            </a:pPr>
            <a:endParaRPr lang="en-GB" dirty="0">
              <a:solidFill>
                <a:srgbClr val="25992D"/>
              </a:solidFill>
              <a:effectLst/>
              <a:latin typeface="Courier" pitchFamily="2" charset="0"/>
            </a:endParaRPr>
          </a:p>
          <a:p>
            <a:r>
              <a:rPr lang="en-GB" dirty="0">
                <a:solidFill>
                  <a:srgbClr val="25992D"/>
                </a:solidFill>
                <a:effectLst/>
                <a:latin typeface="Courier" pitchFamily="2" charset="0"/>
              </a:rPr>
              <a:t>description of dataset</a:t>
            </a:r>
          </a:p>
          <a:p>
            <a:pPr marL="0" indent="0">
              <a:buNone/>
            </a:pPr>
            <a:r>
              <a:rPr lang="en-GB" dirty="0"/>
              <a:t>Six categories (monkey, lemur, mallard, warbler, ladybug, </a:t>
            </a:r>
            <a:r>
              <a:rPr lang="en-GB" dirty="0" err="1"/>
              <a:t>lunamoth</a:t>
            </a:r>
            <a:r>
              <a:rPr lang="en-GB" dirty="0"/>
              <a:t>) during ten runs in an fMRI study. Using the General Linear Model response were estimated for each category in each run, resulting in 6*10=60 t-values.</a:t>
            </a:r>
            <a:endParaRPr lang="en-GB" dirty="0">
              <a:solidFill>
                <a:srgbClr val="25992D"/>
              </a:solidFill>
              <a:effectLst/>
              <a:latin typeface="Courier" pitchFamily="2" charset="0"/>
            </a:endParaRPr>
          </a:p>
          <a:p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17EFA-0D05-8441-BEE2-C33FD8B4A40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85496-9F01-3C49-B468-4313E5C5AB9C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AF1F-9B6C-D141-904F-6E42336C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</a:t>
            </a:r>
            <a:r>
              <a:rPr lang="en-DE" dirty="0"/>
              <a:t>im: </a:t>
            </a:r>
            <a:r>
              <a:rPr lang="en-GB" dirty="0"/>
              <a:t>to investigate fine-grained category structure for a set of animal classes.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D78B4B-E406-6441-AE3C-35B545B6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8293"/>
            <a:ext cx="5181600" cy="36660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57D82-5E50-4D41-87CA-2BA47F706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Behavioral</a:t>
            </a:r>
            <a:r>
              <a:rPr lang="en-GB" dirty="0"/>
              <a:t> similarity judgments: to “choose the odd-one-out” given a set of three animals.</a:t>
            </a:r>
          </a:p>
          <a:p>
            <a:r>
              <a:rPr lang="en-GB" dirty="0"/>
              <a:t>V1 model similarity structure: low-level visual properties such as retinotopic shape biases and spatial frequency information based on a model of V1 cortical neurons (Serre et al., 2007)..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AF24B-25E7-0047-9C69-237ED5D372BA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B2F97-103B-CE46-811B-A48FBF6459CF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128D-B611-2442-A343-3812F0F14115}"/>
              </a:ext>
            </a:extLst>
          </p:cNvPr>
          <p:cNvSpPr txBox="1"/>
          <p:nvPr/>
        </p:nvSpPr>
        <p:spPr>
          <a:xfrm>
            <a:off x="924339" y="203752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esign</a:t>
            </a:r>
          </a:p>
        </p:txBody>
      </p:sp>
    </p:spTree>
    <p:extLst>
      <p:ext uri="{BB962C8B-B14F-4D97-AF65-F5344CB8AC3E}">
        <p14:creationId xmlns:p14="http://schemas.microsoft.com/office/powerpoint/2010/main" val="135356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B7C-AD93-0E4D-87DD-02C9E49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RSA searchlight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505F8-CAE9-5842-AB19-D0159FE14DB3}"/>
              </a:ext>
            </a:extLst>
          </p:cNvPr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>
            <a:solidFill>
              <a:srgbClr val="BF0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18817-1A8E-9E45-9CBA-2B97F552AEE2}"/>
              </a:ext>
            </a:extLst>
          </p:cNvPr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847118-6ED6-1D40-804B-F8D3ABCA4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645" y="1825625"/>
            <a:ext cx="88127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340</Words>
  <Application>Microsoft Macintosh PowerPoint</Application>
  <PresentationFormat>Widescreen</PresentationFormat>
  <Paragraphs>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Courier</vt:lpstr>
      <vt:lpstr>Office Theme</vt:lpstr>
      <vt:lpstr>RSA: Whole-brain searchlight  Day 3rd</vt:lpstr>
      <vt:lpstr>Overview</vt:lpstr>
      <vt:lpstr>Basics of whole-brain searchlight based RSA</vt:lpstr>
      <vt:lpstr>Neighborhood</vt:lpstr>
      <vt:lpstr>Neighborhood-radius</vt:lpstr>
      <vt:lpstr>Neighborhood-Xx voxels nearest to the center voxel.</vt:lpstr>
      <vt:lpstr>Hands-on matlab step 1: Getting ready </vt:lpstr>
      <vt:lpstr>Aim: to investigate fine-grained category structure for a set of animal classes.</vt:lpstr>
      <vt:lpstr>RSA searchlight results</vt:lpstr>
      <vt:lpstr>Step 2: Have a look at the format of the CoSMoMVPA dataset: </vt:lpstr>
      <vt:lpstr>Step 3: Starting the exercises </vt:lpstr>
      <vt:lpstr>PowerPoint Presentation</vt:lpstr>
      <vt:lpstr>PowerPoint Presentation</vt:lpstr>
      <vt:lpstr>PowerPoint Presentation</vt:lpstr>
      <vt:lpstr>PowerPoint Presentation</vt:lpstr>
      <vt:lpstr>RSA: statistics for searchlight RSA  Day 3rd</vt:lpstr>
      <vt:lpstr>Convert individual data into standard MNI space</vt:lpstr>
      <vt:lpstr>Convert individual data into standard MNI space</vt:lpstr>
      <vt:lpstr>Cluster correction</vt:lpstr>
      <vt:lpstr>Cluster correction</vt:lpstr>
      <vt:lpstr>Cluster correction</vt:lpstr>
      <vt:lpstr>PowerPoint Presentation</vt:lpstr>
      <vt:lpstr>PowerPoint Presentation</vt:lpstr>
      <vt:lpstr>PowerPoint Presentation</vt:lpstr>
      <vt:lpstr>Statistics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RSA: Whole-brain searchlight  Day 3rd</dc:title>
  <dc:creator>Tonghe Zhuang</dc:creator>
  <cp:lastModifiedBy>Tonghe Zhuang</cp:lastModifiedBy>
  <cp:revision>3</cp:revision>
  <dcterms:created xsi:type="dcterms:W3CDTF">2023-01-10T19:21:13Z</dcterms:created>
  <dcterms:modified xsi:type="dcterms:W3CDTF">2023-09-08T14:07:24Z</dcterms:modified>
</cp:coreProperties>
</file>